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 panose="02010600030101010101" charset="-122"/>
      </a:defRPr>
    </a:lvl1pPr>
    <a:lvl2pPr indent="228600" latinLnBrk="0">
      <a:defRPr sz="1200">
        <a:latin typeface="+mn-lt"/>
        <a:ea typeface="+mn-ea"/>
        <a:cs typeface="+mn-cs"/>
        <a:sym typeface="等线" panose="02010600030101010101" charset="-122"/>
      </a:defRPr>
    </a:lvl2pPr>
    <a:lvl3pPr indent="457200" latinLnBrk="0">
      <a:defRPr sz="1200">
        <a:latin typeface="+mn-lt"/>
        <a:ea typeface="+mn-ea"/>
        <a:cs typeface="+mn-cs"/>
        <a:sym typeface="等线" panose="02010600030101010101" charset="-122"/>
      </a:defRPr>
    </a:lvl3pPr>
    <a:lvl4pPr indent="685800" latinLnBrk="0">
      <a:defRPr sz="1200">
        <a:latin typeface="+mn-lt"/>
        <a:ea typeface="+mn-ea"/>
        <a:cs typeface="+mn-cs"/>
        <a:sym typeface="等线" panose="02010600030101010101" charset="-122"/>
      </a:defRPr>
    </a:lvl4pPr>
    <a:lvl5pPr indent="914400" latinLnBrk="0">
      <a:defRPr sz="1200">
        <a:latin typeface="+mn-lt"/>
        <a:ea typeface="+mn-ea"/>
        <a:cs typeface="+mn-cs"/>
        <a:sym typeface="等线" panose="02010600030101010101" charset="-122"/>
      </a:defRPr>
    </a:lvl5pPr>
    <a:lvl6pPr indent="1143000" latinLnBrk="0">
      <a:defRPr sz="1200">
        <a:latin typeface="+mn-lt"/>
        <a:ea typeface="+mn-ea"/>
        <a:cs typeface="+mn-cs"/>
        <a:sym typeface="等线" panose="02010600030101010101" charset="-122"/>
      </a:defRPr>
    </a:lvl6pPr>
    <a:lvl7pPr indent="1371600" latinLnBrk="0">
      <a:defRPr sz="1200">
        <a:latin typeface="+mn-lt"/>
        <a:ea typeface="+mn-ea"/>
        <a:cs typeface="+mn-cs"/>
        <a:sym typeface="等线" panose="02010600030101010101" charset="-122"/>
      </a:defRPr>
    </a:lvl7pPr>
    <a:lvl8pPr indent="1600200" latinLnBrk="0">
      <a:defRPr sz="1200">
        <a:latin typeface="+mn-lt"/>
        <a:ea typeface="+mn-ea"/>
        <a:cs typeface="+mn-cs"/>
        <a:sym typeface="等线" panose="02010600030101010101" charset="-122"/>
      </a:defRPr>
    </a:lvl8pPr>
    <a:lvl9pPr indent="1828800" latinLnBrk="0">
      <a:defRPr sz="1200">
        <a:latin typeface="+mn-lt"/>
        <a:ea typeface="+mn-ea"/>
        <a:cs typeface="+mn-cs"/>
        <a:sym typeface="等线" panose="02010600030101010101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84" name="正文级别 1…"/>
          <p:cNvSpPr txBox="1"/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 1"/>
          <p:cNvSpPr txBox="1"/>
          <p:nvPr>
            <p:ph type="ctrTitle"/>
          </p:nvPr>
        </p:nvSpPr>
        <p:spPr>
          <a:xfrm>
            <a:off x="1524000" y="2408195"/>
            <a:ext cx="9144000" cy="1112753"/>
          </a:xfrm>
          <a:prstGeom prst="rect">
            <a:avLst/>
          </a:prstGeom>
        </p:spPr>
        <p:txBody>
          <a:bodyPr/>
          <a:lstStyle/>
          <a:p>
            <a:pPr defTabSz="676910">
              <a:defRPr sz="5920">
                <a:solidFill>
                  <a:srgbClr val="FFFFFF"/>
                </a:solidFill>
                <a:latin typeface="Alibaba-PuHuiTi-H"/>
                <a:ea typeface="Alibaba-PuHuiTi-H"/>
                <a:cs typeface="Alibaba-PuHuiTi-H"/>
                <a:sym typeface="Alibaba-PuHuiTi-H"/>
              </a:defRPr>
            </a:pPr>
            <a:r>
              <a:t>人工智能导论</a:t>
            </a:r>
            <a:r>
              <a:rPr sz="890" b="1">
                <a:latin typeface="Times"/>
                <a:ea typeface="Times"/>
                <a:cs typeface="Times"/>
                <a:sym typeface="Times"/>
              </a:rPr>
              <a:t> </a:t>
            </a:r>
            <a:endParaRPr sz="890" b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5" name="圆角矩形 5"/>
          <p:cNvSpPr/>
          <p:nvPr/>
        </p:nvSpPr>
        <p:spPr>
          <a:xfrm>
            <a:off x="4475202" y="1538908"/>
            <a:ext cx="3241590" cy="5174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副标题 2"/>
          <p:cNvSpPr txBox="1"/>
          <p:nvPr>
            <p:ph type="subTitle" sz="quarter" idx="1"/>
          </p:nvPr>
        </p:nvSpPr>
        <p:spPr>
          <a:xfrm>
            <a:off x="4961235" y="1601464"/>
            <a:ext cx="2269526" cy="392328"/>
          </a:xfrm>
          <a:prstGeom prst="rect">
            <a:avLst/>
          </a:prstGeom>
        </p:spPr>
        <p:txBody>
          <a:bodyPr anchor="b"/>
          <a:lstStyle>
            <a:lvl1pPr defTabSz="361315">
              <a:lnSpc>
                <a:spcPts val="2900"/>
              </a:lnSpc>
              <a:spcBef>
                <a:spcPts val="0"/>
              </a:spcBef>
              <a:defRPr sz="1740">
                <a:solidFill>
                  <a:srgbClr val="306EF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开课吧人工智能学院</a:t>
            </a:r>
          </a:p>
        </p:txBody>
      </p:sp>
      <p:sp>
        <p:nvSpPr>
          <p:cNvPr id="97" name="文本框 7"/>
          <p:cNvSpPr txBox="1"/>
          <p:nvPr/>
        </p:nvSpPr>
        <p:spPr>
          <a:xfrm>
            <a:off x="5154805" y="4277497"/>
            <a:ext cx="2103629" cy="612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主讲老师：高民权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8" name="An Introduction to Artificial Intelligence"/>
          <p:cNvSpPr txBox="1"/>
          <p:nvPr/>
        </p:nvSpPr>
        <p:spPr>
          <a:xfrm>
            <a:off x="3804274" y="3373681"/>
            <a:ext cx="4685052" cy="38751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14200"/>
              </a:lnSpc>
              <a:defRPr sz="21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An Introduction to Artificial Intelligence </a:t>
            </a:r>
          </a:p>
        </p:txBody>
      </p:sp>
      <p:sp>
        <p:nvSpPr>
          <p:cNvPr id="99" name="正方形"/>
          <p:cNvSpPr/>
          <p:nvPr/>
        </p:nvSpPr>
        <p:spPr>
          <a:xfrm>
            <a:off x="12412133" y="2033237"/>
            <a:ext cx="1270001" cy="1270001"/>
          </a:xfrm>
          <a:prstGeom prst="rect">
            <a:avLst/>
          </a:prstGeom>
          <a:solidFill>
            <a:srgbClr val="306EF6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316DF6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什么是人工智能 </a:t>
            </a:r>
          </a:p>
        </p:txBody>
      </p:sp>
      <p:sp>
        <p:nvSpPr>
          <p:cNvPr id="187" name="内容占位符 7"/>
          <p:cNvSpPr txBox="1"/>
          <p:nvPr>
            <p:ph type="body" sz="quarter" idx="1"/>
          </p:nvPr>
        </p:nvSpPr>
        <p:spPr>
          <a:xfrm>
            <a:off x="6604268" y="1555563"/>
            <a:ext cx="3024552" cy="49493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 b="1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基于刚才的定义</a:t>
            </a:r>
            <a:r>
              <a:rPr sz="1200"/>
              <a:t>  </a:t>
            </a:r>
            <a:r>
              <a:t> </a:t>
            </a:r>
          </a:p>
        </p:txBody>
      </p:sp>
      <p:sp>
        <p:nvSpPr>
          <p:cNvPr id="188" name="尝试对下列应用进行维度的划分"/>
          <p:cNvSpPr txBox="1"/>
          <p:nvPr/>
        </p:nvSpPr>
        <p:spPr>
          <a:xfrm>
            <a:off x="6582609" y="2452212"/>
            <a:ext cx="2903424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尝试对下列应用进行维度的划分</a:t>
            </a:r>
          </a:p>
        </p:txBody>
      </p:sp>
      <p:pic>
        <p:nvPicPr>
          <p:cNvPr id="18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87" y="1133397"/>
            <a:ext cx="3492490" cy="516697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190" name="自动作曲 Auto Composition"/>
          <p:cNvSpPr txBox="1"/>
          <p:nvPr/>
        </p:nvSpPr>
        <p:spPr>
          <a:xfrm>
            <a:off x="6743768" y="2971768"/>
            <a:ext cx="2832710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000"/>
              </a:lnSpc>
              <a:defRPr sz="16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 自动作曲 Auto Composition 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1" name="语音识别 Voice Recognition"/>
          <p:cNvSpPr txBox="1"/>
          <p:nvPr/>
        </p:nvSpPr>
        <p:spPr>
          <a:xfrm>
            <a:off x="6744479" y="3357001"/>
            <a:ext cx="2831288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000"/>
              </a:lnSpc>
              <a:defRPr sz="16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 语音识别 Voice Recognition 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2" name="股票预测 Stock Predication"/>
          <p:cNvSpPr txBox="1"/>
          <p:nvPr/>
        </p:nvSpPr>
        <p:spPr>
          <a:xfrm>
            <a:off x="6745101" y="3773626"/>
            <a:ext cx="2721357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000"/>
              </a:lnSpc>
              <a:defRPr sz="16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 股票预测 Stock Predication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3" name="服务机器人 Service Robot"/>
          <p:cNvSpPr txBox="1"/>
          <p:nvPr/>
        </p:nvSpPr>
        <p:spPr>
          <a:xfrm>
            <a:off x="6749334" y="4190251"/>
            <a:ext cx="2569973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000"/>
              </a:lnSpc>
              <a:defRPr sz="16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 服务机器人 Service Robot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4" name="金融反洗钱 Anti Money Laundering"/>
          <p:cNvSpPr txBox="1"/>
          <p:nvPr/>
        </p:nvSpPr>
        <p:spPr>
          <a:xfrm>
            <a:off x="6756131" y="4611723"/>
            <a:ext cx="3554477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000"/>
              </a:lnSpc>
              <a:defRPr sz="16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 金融反洗钱 Anti Money Laundering 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5" name="And, can you figure out some more?"/>
          <p:cNvSpPr txBox="1"/>
          <p:nvPr/>
        </p:nvSpPr>
        <p:spPr>
          <a:xfrm>
            <a:off x="6770501" y="5033196"/>
            <a:ext cx="3683712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 And, can you figure out some more? </a:t>
            </a:r>
          </a:p>
        </p:txBody>
      </p:sp>
      <p:sp>
        <p:nvSpPr>
          <p:cNvPr id="196" name="圆形"/>
          <p:cNvSpPr/>
          <p:nvPr/>
        </p:nvSpPr>
        <p:spPr>
          <a:xfrm>
            <a:off x="6658345" y="3106090"/>
            <a:ext cx="102196" cy="102197"/>
          </a:xfrm>
          <a:prstGeom prst="ellipse">
            <a:avLst/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97" name="圆形"/>
          <p:cNvSpPr/>
          <p:nvPr/>
        </p:nvSpPr>
        <p:spPr>
          <a:xfrm>
            <a:off x="6658345" y="3491324"/>
            <a:ext cx="102196" cy="102196"/>
          </a:xfrm>
          <a:prstGeom prst="ellipse">
            <a:avLst/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98" name="圆形"/>
          <p:cNvSpPr/>
          <p:nvPr/>
        </p:nvSpPr>
        <p:spPr>
          <a:xfrm>
            <a:off x="6658345" y="3907948"/>
            <a:ext cx="102196" cy="102197"/>
          </a:xfrm>
          <a:prstGeom prst="ellipse">
            <a:avLst/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99" name="圆形"/>
          <p:cNvSpPr/>
          <p:nvPr/>
        </p:nvSpPr>
        <p:spPr>
          <a:xfrm>
            <a:off x="6658345" y="4324573"/>
            <a:ext cx="102196" cy="102196"/>
          </a:xfrm>
          <a:prstGeom prst="ellipse">
            <a:avLst/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00" name="圆形"/>
          <p:cNvSpPr/>
          <p:nvPr/>
        </p:nvSpPr>
        <p:spPr>
          <a:xfrm>
            <a:off x="6658345" y="4741198"/>
            <a:ext cx="102196" cy="102196"/>
          </a:xfrm>
          <a:prstGeom prst="ellipse">
            <a:avLst/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01" name="圆形"/>
          <p:cNvSpPr/>
          <p:nvPr/>
        </p:nvSpPr>
        <p:spPr>
          <a:xfrm>
            <a:off x="6658345" y="5157822"/>
            <a:ext cx="102196" cy="102196"/>
          </a:xfrm>
          <a:prstGeom prst="ellipse">
            <a:avLst/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标题 1"/>
          <p:cNvSpPr txBox="1"/>
          <p:nvPr>
            <p:ph type="title"/>
          </p:nvPr>
        </p:nvSpPr>
        <p:spPr>
          <a:xfrm>
            <a:off x="838200" y="2755920"/>
            <a:ext cx="10515600" cy="1325564"/>
          </a:xfrm>
          <a:prstGeom prst="rect">
            <a:avLst/>
          </a:prstGeom>
        </p:spPr>
        <p:txBody>
          <a:bodyPr/>
          <a:lstStyle/>
          <a:p>
            <a:pPr algn="ctr">
              <a:defRPr sz="6600" b="1">
                <a:solidFill>
                  <a:srgbClr val="08A2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现代人工智能的演化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4" name="文本框 3"/>
          <p:cNvSpPr txBox="1"/>
          <p:nvPr/>
        </p:nvSpPr>
        <p:spPr>
          <a:xfrm>
            <a:off x="1026244" y="309605"/>
            <a:ext cx="1063245" cy="1209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6400" b="1">
                <a:solidFill>
                  <a:srgbClr val="489FF9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02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现代人工智能的演化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7" name="内容占位符 7"/>
          <p:cNvSpPr txBox="1"/>
          <p:nvPr>
            <p:ph type="body" sz="quarter" idx="1"/>
          </p:nvPr>
        </p:nvSpPr>
        <p:spPr>
          <a:xfrm>
            <a:off x="914569" y="1050676"/>
            <a:ext cx="3024553" cy="49493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t>人工智能的4个阶段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 </a:t>
            </a:r>
            <a:r>
              <a:t> </a:t>
            </a:r>
          </a:p>
        </p:txBody>
      </p:sp>
      <p:sp>
        <p:nvSpPr>
          <p:cNvPr id="208" name="目前3/5的问题场景依然需要这些方法来解决"/>
          <p:cNvSpPr txBox="1"/>
          <p:nvPr/>
        </p:nvSpPr>
        <p:spPr>
          <a:xfrm>
            <a:off x="912939" y="1656079"/>
            <a:ext cx="4038500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46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目前3/5的问题场景依然需要这些方法来解决</a:t>
            </a:r>
          </a:p>
        </p:txBody>
      </p:sp>
      <p:pic>
        <p:nvPicPr>
          <p:cNvPr id="20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8" y="2166618"/>
            <a:ext cx="1934936" cy="20066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43" y="2027324"/>
            <a:ext cx="2006601" cy="20066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292" y="2166618"/>
            <a:ext cx="2006601" cy="20066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212" name="箭头"/>
          <p:cNvSpPr/>
          <p:nvPr/>
        </p:nvSpPr>
        <p:spPr>
          <a:xfrm>
            <a:off x="3058917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67CD2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13" name="箭头"/>
          <p:cNvSpPr/>
          <p:nvPr/>
        </p:nvSpPr>
        <p:spPr>
          <a:xfrm>
            <a:off x="5887766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9CDB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14" name="箭头"/>
          <p:cNvSpPr/>
          <p:nvPr/>
        </p:nvSpPr>
        <p:spPr>
          <a:xfrm>
            <a:off x="8716616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5CE78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141" y="2166618"/>
            <a:ext cx="2006601" cy="20066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216" name="解决了诸多以前…"/>
          <p:cNvSpPr txBox="1"/>
          <p:nvPr/>
        </p:nvSpPr>
        <p:spPr>
          <a:xfrm>
            <a:off x="9639028" y="1541779"/>
            <a:ext cx="1328828" cy="599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300"/>
              </a:lnSpc>
              <a:defRPr sz="14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解决了诸多以前</a:t>
            </a:r>
          </a:p>
          <a:p>
            <a:pPr defTabSz="457200">
              <a:lnSpc>
                <a:spcPts val="3300"/>
              </a:lnSpc>
              <a:defRPr sz="14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无法突破的问题</a:t>
            </a:r>
          </a:p>
        </p:txBody>
      </p:sp>
      <p:sp>
        <p:nvSpPr>
          <p:cNvPr id="217" name="·Search…"/>
          <p:cNvSpPr txBox="1"/>
          <p:nvPr/>
        </p:nvSpPr>
        <p:spPr>
          <a:xfrm>
            <a:off x="1191055" y="4287517"/>
            <a:ext cx="1323341" cy="1386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·Search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·地图导航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·五子棋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·IBM深蓝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·简单的推理问题</a:t>
            </a:r>
          </a:p>
        </p:txBody>
      </p:sp>
      <p:sp>
        <p:nvSpPr>
          <p:cNvPr id="218" name="·Knowledge Based…"/>
          <p:cNvSpPr txBox="1"/>
          <p:nvPr/>
        </p:nvSpPr>
        <p:spPr>
          <a:xfrm>
            <a:off x="3965327" y="4302334"/>
            <a:ext cx="1360832" cy="1170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·Knowledge Based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·医药问答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·行业专家系统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·语言判断</a:t>
            </a:r>
          </a:p>
        </p:txBody>
      </p:sp>
      <p:sp>
        <p:nvSpPr>
          <p:cNvPr id="219" name="·Probability…"/>
          <p:cNvSpPr txBox="1"/>
          <p:nvPr/>
        </p:nvSpPr>
        <p:spPr>
          <a:xfrm>
            <a:off x="6660522" y="4302334"/>
            <a:ext cx="1628141" cy="1170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·Probability 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·语音识别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·自动纠错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·更加复杂的决策系统</a:t>
            </a:r>
          </a:p>
        </p:txBody>
      </p:sp>
      <p:sp>
        <p:nvSpPr>
          <p:cNvPr id="220" name="·Learning…"/>
          <p:cNvSpPr txBox="1"/>
          <p:nvPr/>
        </p:nvSpPr>
        <p:spPr>
          <a:xfrm>
            <a:off x="9794171" y="4312917"/>
            <a:ext cx="1018541" cy="1386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·Learning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·贝叶斯模型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·决策树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·神经网络</a:t>
            </a:r>
          </a:p>
          <a:p>
            <a:pPr defTabSz="457200">
              <a:lnSpc>
                <a:spcPts val="31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·深度学习</a:t>
            </a:r>
          </a:p>
        </p:txBody>
      </p:sp>
      <p:pic>
        <p:nvPicPr>
          <p:cNvPr id="221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312" y="5585898"/>
            <a:ext cx="1328828" cy="383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2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6408" y="5585898"/>
            <a:ext cx="1338670" cy="383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3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257" y="5585898"/>
            <a:ext cx="1338671" cy="383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4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028" y="5585898"/>
            <a:ext cx="1328828" cy="38388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现代人工智能的演化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7" name="内容占位符 7"/>
          <p:cNvSpPr txBox="1"/>
          <p:nvPr>
            <p:ph type="body" sz="quarter" idx="1"/>
          </p:nvPr>
        </p:nvSpPr>
        <p:spPr>
          <a:xfrm>
            <a:off x="914569" y="1050676"/>
            <a:ext cx="3024553" cy="49493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什么是深度学习</a:t>
            </a:r>
            <a:r>
              <a:rPr sz="1200"/>
              <a:t>   </a:t>
            </a:r>
            <a:r>
              <a:t> </a:t>
            </a:r>
          </a:p>
        </p:txBody>
      </p:sp>
      <p:sp>
        <p:nvSpPr>
          <p:cNvPr id="228" name="From Search -&gt; Probability -&gt; Learning…"/>
          <p:cNvSpPr txBox="1"/>
          <p:nvPr/>
        </p:nvSpPr>
        <p:spPr>
          <a:xfrm>
            <a:off x="972206" y="4509346"/>
            <a:ext cx="3819653" cy="650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4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From Search -&gt; Probability -&gt; Learning</a:t>
            </a:r>
          </a:p>
          <a:p>
            <a:pPr defTabSz="457200">
              <a:lnSpc>
                <a:spcPts val="24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世界上所有的关系，都可以抽象成函数</a:t>
            </a:r>
          </a:p>
        </p:txBody>
      </p:sp>
      <p:pic>
        <p:nvPicPr>
          <p:cNvPr id="22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05" y="1098550"/>
            <a:ext cx="5168901" cy="4660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38" y="1630477"/>
            <a:ext cx="4203701" cy="27940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231" name="1.预测价格     2.识别图像    3.智能判断"/>
          <p:cNvSpPr txBox="1"/>
          <p:nvPr/>
        </p:nvSpPr>
        <p:spPr>
          <a:xfrm>
            <a:off x="956139" y="5240460"/>
            <a:ext cx="3488031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1.预测价格     2.识别图像    3.智能判断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现代人工智能的演化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34" name="深度学习的本质是拟合复杂的函数"/>
          <p:cNvSpPr txBox="1"/>
          <p:nvPr/>
        </p:nvSpPr>
        <p:spPr>
          <a:xfrm>
            <a:off x="1619093" y="1180455"/>
            <a:ext cx="4299891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深度学习的本质是拟合复杂的函数 </a:t>
            </a:r>
          </a:p>
        </p:txBody>
      </p:sp>
      <p:pic>
        <p:nvPicPr>
          <p:cNvPr id="23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19" y="1720469"/>
            <a:ext cx="4634130" cy="422920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3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563" y="3975600"/>
            <a:ext cx="3142656" cy="1993400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3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592" y="1546678"/>
            <a:ext cx="3556689" cy="231623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现代人工智能的演化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40" name="内容占位符 7"/>
          <p:cNvSpPr txBox="1"/>
          <p:nvPr>
            <p:ph type="body" sz="quarter" idx="1"/>
          </p:nvPr>
        </p:nvSpPr>
        <p:spPr>
          <a:xfrm>
            <a:off x="914569" y="1050676"/>
            <a:ext cx="3024553" cy="49493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深度学习出现之前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1200"/>
              <a:t>   </a:t>
            </a:r>
            <a:r>
              <a:t> </a:t>
            </a:r>
          </a:p>
        </p:txBody>
      </p:sp>
      <p:sp>
        <p:nvSpPr>
          <p:cNvPr id="241" name="•AI or Machine Learning ==  My curve is better than yours"/>
          <p:cNvSpPr txBox="1"/>
          <p:nvPr/>
        </p:nvSpPr>
        <p:spPr>
          <a:xfrm>
            <a:off x="972206" y="5237479"/>
            <a:ext cx="553689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•AI or Machine Learning ==  My curve is better than yours</a:t>
            </a:r>
          </a:p>
        </p:txBody>
      </p:sp>
      <p:pic>
        <p:nvPicPr>
          <p:cNvPr id="24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24" y="1682750"/>
            <a:ext cx="4648201" cy="3492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57" y="2060289"/>
            <a:ext cx="4345786" cy="28454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现代人工智能的演化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46" name="内容占位符 7"/>
          <p:cNvSpPr txBox="1"/>
          <p:nvPr>
            <p:ph type="body" sz="quarter" idx="1"/>
          </p:nvPr>
        </p:nvSpPr>
        <p:spPr>
          <a:xfrm>
            <a:off x="914569" y="1050676"/>
            <a:ext cx="3024553" cy="49493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深度学习成功的原因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 </a:t>
            </a:r>
            <a:r>
              <a:rPr sz="1200"/>
              <a:t>   </a:t>
            </a:r>
            <a:r>
              <a:t> </a:t>
            </a:r>
          </a:p>
        </p:txBody>
      </p:sp>
      <p:pic>
        <p:nvPicPr>
          <p:cNvPr id="24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87" y="1591733"/>
            <a:ext cx="5943601" cy="2082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50" name="成组"/>
          <p:cNvGrpSpPr/>
          <p:nvPr/>
        </p:nvGrpSpPr>
        <p:grpSpPr>
          <a:xfrm>
            <a:off x="1093475" y="3828390"/>
            <a:ext cx="2487214" cy="1861263"/>
            <a:chOff x="0" y="0"/>
            <a:chExt cx="2487213" cy="1861261"/>
          </a:xfrm>
        </p:grpSpPr>
        <p:sp>
          <p:nvSpPr>
            <p:cNvPr id="248" name="圆角矩形"/>
            <p:cNvSpPr/>
            <p:nvPr/>
          </p:nvSpPr>
          <p:spPr>
            <a:xfrm>
              <a:off x="0" y="0"/>
              <a:ext cx="2487214" cy="1861262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pic>
          <p:nvPicPr>
            <p:cNvPr id="249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246" y="183170"/>
              <a:ext cx="1855010" cy="149492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51" name="互联网2.0提供了…"/>
          <p:cNvSpPr txBox="1"/>
          <p:nvPr/>
        </p:nvSpPr>
        <p:spPr>
          <a:xfrm>
            <a:off x="3497474" y="4972002"/>
            <a:ext cx="1598880" cy="650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互联网2.0提供了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大量的数据</a:t>
            </a:r>
          </a:p>
        </p:txBody>
      </p: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9" y="3872138"/>
            <a:ext cx="1778001" cy="1778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3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73" y="3867904"/>
            <a:ext cx="1778001" cy="155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4" name="良好的模型性能…"/>
          <p:cNvSpPr txBox="1"/>
          <p:nvPr/>
        </p:nvSpPr>
        <p:spPr>
          <a:xfrm>
            <a:off x="7601132" y="2552545"/>
            <a:ext cx="1503782" cy="650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4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良好的模型性能</a:t>
            </a:r>
          </a:p>
          <a:p>
            <a:pPr defTabSz="457200">
              <a:lnSpc>
                <a:spcPts val="34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需要数据</a:t>
            </a:r>
          </a:p>
        </p:txBody>
      </p:sp>
      <p:sp>
        <p:nvSpPr>
          <p:cNvPr id="255" name="GPU的发展提供了…"/>
          <p:cNvSpPr txBox="1"/>
          <p:nvPr/>
        </p:nvSpPr>
        <p:spPr>
          <a:xfrm>
            <a:off x="9749034" y="4777564"/>
            <a:ext cx="1706780" cy="650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GPU的发展提供了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充足的算力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现代人工智能的演化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8" name="内容占位符 7"/>
          <p:cNvSpPr txBox="1"/>
          <p:nvPr>
            <p:ph type="body" sz="quarter" idx="1"/>
          </p:nvPr>
        </p:nvSpPr>
        <p:spPr>
          <a:xfrm>
            <a:off x="914569" y="1050676"/>
            <a:ext cx="3024553" cy="494933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深度学习的成功</a:t>
            </a:r>
          </a:p>
        </p:txBody>
      </p:sp>
      <p:pic>
        <p:nvPicPr>
          <p:cNvPr id="25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15" y="1757679"/>
            <a:ext cx="5738912" cy="38748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888656"/>
            <a:ext cx="3853183" cy="19933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052" y="4083050"/>
            <a:ext cx="3984761" cy="16517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现代人工智能的演化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4" name="内容占位符 7"/>
          <p:cNvSpPr txBox="1"/>
          <p:nvPr>
            <p:ph type="body" sz="quarter" idx="1"/>
          </p:nvPr>
        </p:nvSpPr>
        <p:spPr>
          <a:xfrm>
            <a:off x="4583724" y="1406276"/>
            <a:ext cx="3024552" cy="49493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目前人工智能的特点</a:t>
            </a:r>
            <a:r>
              <a:rPr sz="1200"/>
              <a:t> </a:t>
            </a:r>
            <a:endParaRPr sz="1200"/>
          </a:p>
        </p:txBody>
      </p:sp>
      <p:sp>
        <p:nvSpPr>
          <p:cNvPr id="265" name="圆角矩形"/>
          <p:cNvSpPr/>
          <p:nvPr/>
        </p:nvSpPr>
        <p:spPr>
          <a:xfrm>
            <a:off x="6399741" y="3710111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66" name="圆角矩形"/>
          <p:cNvSpPr/>
          <p:nvPr/>
        </p:nvSpPr>
        <p:spPr>
          <a:xfrm>
            <a:off x="6399741" y="2252133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67" name="圆角矩形"/>
          <p:cNvSpPr/>
          <p:nvPr/>
        </p:nvSpPr>
        <p:spPr>
          <a:xfrm>
            <a:off x="6399741" y="2981978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68" name="圆角矩形"/>
          <p:cNvSpPr/>
          <p:nvPr/>
        </p:nvSpPr>
        <p:spPr>
          <a:xfrm>
            <a:off x="2225675" y="2252133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69" name="圆角矩形"/>
          <p:cNvSpPr/>
          <p:nvPr/>
        </p:nvSpPr>
        <p:spPr>
          <a:xfrm>
            <a:off x="2225675" y="2981978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70" name="圆角矩形"/>
          <p:cNvSpPr/>
          <p:nvPr/>
        </p:nvSpPr>
        <p:spPr>
          <a:xfrm>
            <a:off x="2225675" y="3710111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71" name="圆角矩形"/>
          <p:cNvSpPr/>
          <p:nvPr/>
        </p:nvSpPr>
        <p:spPr>
          <a:xfrm>
            <a:off x="2225675" y="4438244"/>
            <a:ext cx="3566584" cy="482233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72" name="应用范围广"/>
          <p:cNvSpPr txBox="1"/>
          <p:nvPr/>
        </p:nvSpPr>
        <p:spPr>
          <a:xfrm>
            <a:off x="3394540" y="2288779"/>
            <a:ext cx="1228853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应用范围广</a:t>
            </a:r>
          </a:p>
        </p:txBody>
      </p:sp>
      <p:sp>
        <p:nvSpPr>
          <p:cNvPr id="273" name="解决了诸多以前无法解决的问题"/>
          <p:cNvSpPr txBox="1"/>
          <p:nvPr/>
        </p:nvSpPr>
        <p:spPr>
          <a:xfrm>
            <a:off x="2382299" y="3018623"/>
            <a:ext cx="3253335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解决了诸多以前无法解决的问题</a:t>
            </a:r>
          </a:p>
        </p:txBody>
      </p:sp>
      <p:sp>
        <p:nvSpPr>
          <p:cNvPr id="274" name="持续有更多领域进行突破"/>
          <p:cNvSpPr txBox="1"/>
          <p:nvPr/>
        </p:nvSpPr>
        <p:spPr>
          <a:xfrm>
            <a:off x="2719713" y="3746757"/>
            <a:ext cx="2578507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持续有更多领域进行突破</a:t>
            </a:r>
          </a:p>
        </p:txBody>
      </p:sp>
      <p:sp>
        <p:nvSpPr>
          <p:cNvPr id="275" name="深度学习是主角"/>
          <p:cNvSpPr txBox="1"/>
          <p:nvPr/>
        </p:nvSpPr>
        <p:spPr>
          <a:xfrm>
            <a:off x="3169598" y="4474890"/>
            <a:ext cx="1678738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深度学习是主角</a:t>
            </a:r>
          </a:p>
        </p:txBody>
      </p:sp>
      <p:sp>
        <p:nvSpPr>
          <p:cNvPr id="276" name="需要大量的数据"/>
          <p:cNvSpPr txBox="1"/>
          <p:nvPr/>
        </p:nvSpPr>
        <p:spPr>
          <a:xfrm>
            <a:off x="7343664" y="2288779"/>
            <a:ext cx="1678738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需要大量的数据</a:t>
            </a:r>
          </a:p>
        </p:txBody>
      </p:sp>
      <p:sp>
        <p:nvSpPr>
          <p:cNvPr id="277" name="数据大量的计算力"/>
          <p:cNvSpPr txBox="1"/>
          <p:nvPr/>
        </p:nvSpPr>
        <p:spPr>
          <a:xfrm>
            <a:off x="7231193" y="3018623"/>
            <a:ext cx="1903680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数据大量的计算力</a:t>
            </a:r>
          </a:p>
        </p:txBody>
      </p:sp>
      <p:sp>
        <p:nvSpPr>
          <p:cNvPr id="278" name="经典的方法同时也占据着重要位置"/>
          <p:cNvSpPr txBox="1"/>
          <p:nvPr/>
        </p:nvSpPr>
        <p:spPr>
          <a:xfrm>
            <a:off x="6443895" y="3746757"/>
            <a:ext cx="3478277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经典的方法同时也占据着重要位置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标题 1"/>
          <p:cNvSpPr txBox="1"/>
          <p:nvPr>
            <p:ph type="title"/>
          </p:nvPr>
        </p:nvSpPr>
        <p:spPr>
          <a:xfrm>
            <a:off x="838200" y="2755920"/>
            <a:ext cx="10515600" cy="1325564"/>
          </a:xfrm>
          <a:prstGeom prst="rect">
            <a:avLst/>
          </a:prstGeom>
        </p:spPr>
        <p:txBody>
          <a:bodyPr/>
          <a:lstStyle/>
          <a:p>
            <a:pPr algn="ctr">
              <a:defRPr sz="6600" b="1">
                <a:solidFill>
                  <a:srgbClr val="08A2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人工智能的极限和未来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81" name="文本框 3"/>
          <p:cNvSpPr txBox="1"/>
          <p:nvPr/>
        </p:nvSpPr>
        <p:spPr>
          <a:xfrm>
            <a:off x="1026244" y="309605"/>
            <a:ext cx="1063245" cy="1209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6400" b="1">
                <a:solidFill>
                  <a:srgbClr val="489FF9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03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形状"/>
          <p:cNvSpPr/>
          <p:nvPr/>
        </p:nvSpPr>
        <p:spPr>
          <a:xfrm>
            <a:off x="6416345" y="706359"/>
            <a:ext cx="125959" cy="125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02" name="1.什么是人工智能"/>
          <p:cNvSpPr txBox="1"/>
          <p:nvPr/>
        </p:nvSpPr>
        <p:spPr>
          <a:xfrm>
            <a:off x="6664842" y="564868"/>
            <a:ext cx="1929969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1.什么是人工智能 </a:t>
            </a:r>
          </a:p>
        </p:txBody>
      </p:sp>
      <p:sp>
        <p:nvSpPr>
          <p:cNvPr id="103" name="形状"/>
          <p:cNvSpPr/>
          <p:nvPr/>
        </p:nvSpPr>
        <p:spPr>
          <a:xfrm>
            <a:off x="6416345" y="1578426"/>
            <a:ext cx="125959" cy="125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04" name="2. 现代人工智能的演化"/>
          <p:cNvSpPr txBox="1"/>
          <p:nvPr/>
        </p:nvSpPr>
        <p:spPr>
          <a:xfrm>
            <a:off x="6664842" y="1436935"/>
            <a:ext cx="2435556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2. 现代人工智能的演化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5" name="形状"/>
          <p:cNvSpPr/>
          <p:nvPr/>
        </p:nvSpPr>
        <p:spPr>
          <a:xfrm>
            <a:off x="6416345" y="2450493"/>
            <a:ext cx="125959" cy="125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06" name="3. 人工智能的极限和未来"/>
          <p:cNvSpPr txBox="1"/>
          <p:nvPr/>
        </p:nvSpPr>
        <p:spPr>
          <a:xfrm>
            <a:off x="6664842" y="2309002"/>
            <a:ext cx="2660498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3. 人工智能的极限和未来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7" name="矩形"/>
          <p:cNvSpPr/>
          <p:nvPr/>
        </p:nvSpPr>
        <p:spPr>
          <a:xfrm>
            <a:off x="1261533" y="2623538"/>
            <a:ext cx="3186477" cy="1610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08" name="纲要"/>
          <p:cNvSpPr txBox="1"/>
          <p:nvPr/>
        </p:nvSpPr>
        <p:spPr>
          <a:xfrm>
            <a:off x="1246175" y="2373630"/>
            <a:ext cx="3382011" cy="2110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1600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纲要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9" name="形状"/>
          <p:cNvSpPr/>
          <p:nvPr/>
        </p:nvSpPr>
        <p:spPr>
          <a:xfrm>
            <a:off x="6428122" y="3322559"/>
            <a:ext cx="125959" cy="125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10" name="4. 人工智能和其他领域的关系"/>
          <p:cNvSpPr txBox="1"/>
          <p:nvPr/>
        </p:nvSpPr>
        <p:spPr>
          <a:xfrm>
            <a:off x="6676618" y="3181068"/>
            <a:ext cx="3110384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4. 人工智能和其他领域的关系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1" name="形状"/>
          <p:cNvSpPr/>
          <p:nvPr/>
        </p:nvSpPr>
        <p:spPr>
          <a:xfrm>
            <a:off x="6422234" y="4194626"/>
            <a:ext cx="125959" cy="125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12" name="5. 为什么Python是现代人工智能使用最多的语言"/>
          <p:cNvSpPr txBox="1"/>
          <p:nvPr/>
        </p:nvSpPr>
        <p:spPr>
          <a:xfrm>
            <a:off x="6670730" y="4053135"/>
            <a:ext cx="5047387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5. 为什么Python是现代人工智能使用最多的语言 </a:t>
            </a:r>
          </a:p>
        </p:txBody>
      </p:sp>
      <p:sp>
        <p:nvSpPr>
          <p:cNvPr id="113" name="形状"/>
          <p:cNvSpPr/>
          <p:nvPr/>
        </p:nvSpPr>
        <p:spPr>
          <a:xfrm>
            <a:off x="6422234" y="5066693"/>
            <a:ext cx="125959" cy="125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14" name="6. 人工智能的学习建议"/>
          <p:cNvSpPr txBox="1"/>
          <p:nvPr/>
        </p:nvSpPr>
        <p:spPr>
          <a:xfrm>
            <a:off x="6670730" y="4925202"/>
            <a:ext cx="2435556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6. 人工智能的学习建议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5" name="形状"/>
          <p:cNvSpPr/>
          <p:nvPr/>
        </p:nvSpPr>
        <p:spPr>
          <a:xfrm>
            <a:off x="6434010" y="5938759"/>
            <a:ext cx="125960" cy="125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16" name="7. 就业指导和职业路径"/>
          <p:cNvSpPr txBox="1"/>
          <p:nvPr/>
        </p:nvSpPr>
        <p:spPr>
          <a:xfrm>
            <a:off x="6682507" y="5797268"/>
            <a:ext cx="2398980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7. 就业指导和职业路径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822960">
              <a:lnSpc>
                <a:spcPct val="90000"/>
              </a:lnSpc>
              <a:defRPr sz="3240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人工智能的极限和未来</a:t>
            </a:r>
            <a:r>
              <a:rPr sz="1080">
                <a:latin typeface="Times"/>
                <a:ea typeface="Times"/>
                <a:cs typeface="Times"/>
                <a:sym typeface="Times"/>
              </a:rPr>
              <a:t> </a:t>
            </a:r>
            <a:endParaRPr sz="108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84" name="•用针来扎一张纸，就会有一个洞"/>
          <p:cNvSpPr txBox="1"/>
          <p:nvPr/>
        </p:nvSpPr>
        <p:spPr>
          <a:xfrm>
            <a:off x="1056873" y="5118946"/>
            <a:ext cx="2966009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•用针来扎一张纸，就会有一个洞</a:t>
            </a:r>
          </a:p>
        </p:txBody>
      </p:sp>
      <p:sp>
        <p:nvSpPr>
          <p:cNvPr id="285" name="现代人工智能的极限 – 推理 Inference"/>
          <p:cNvSpPr txBox="1"/>
          <p:nvPr/>
        </p:nvSpPr>
        <p:spPr>
          <a:xfrm>
            <a:off x="886480" y="1249680"/>
            <a:ext cx="4791914" cy="4724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现代人工智能的极限 – 推理 Inference </a:t>
            </a:r>
          </a:p>
        </p:txBody>
      </p:sp>
      <p:sp>
        <p:nvSpPr>
          <p:cNvPr id="286" name="•问：什么就会有一个洞？"/>
          <p:cNvSpPr txBox="1"/>
          <p:nvPr/>
        </p:nvSpPr>
        <p:spPr>
          <a:xfrm>
            <a:off x="1067101" y="5491479"/>
            <a:ext cx="2366164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•问：什么就会有一个洞？</a:t>
            </a:r>
          </a:p>
        </p:txBody>
      </p:sp>
      <p:pic>
        <p:nvPicPr>
          <p:cNvPr id="28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991783"/>
            <a:ext cx="5067301" cy="28575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8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1991783"/>
            <a:ext cx="5067301" cy="28575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822960">
              <a:lnSpc>
                <a:spcPct val="90000"/>
              </a:lnSpc>
              <a:defRPr sz="3240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人工智能的极限和未来</a:t>
            </a:r>
            <a:r>
              <a:rPr sz="1080">
                <a:latin typeface="Times"/>
                <a:ea typeface="Times"/>
                <a:cs typeface="Times"/>
                <a:sym typeface="Times"/>
              </a:rPr>
              <a:t> </a:t>
            </a:r>
            <a:endParaRPr sz="108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91" name="•如果你不知道哪里错了，则无法修正"/>
          <p:cNvSpPr txBox="1"/>
          <p:nvPr/>
        </p:nvSpPr>
        <p:spPr>
          <a:xfrm>
            <a:off x="1031473" y="5203613"/>
            <a:ext cx="3365907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•如果你不知道哪里错了，则无法修正</a:t>
            </a:r>
          </a:p>
        </p:txBody>
      </p:sp>
      <p:sp>
        <p:nvSpPr>
          <p:cNvPr id="292" name="现代人工智能的极限 – 可解释性"/>
          <p:cNvSpPr txBox="1"/>
          <p:nvPr/>
        </p:nvSpPr>
        <p:spPr>
          <a:xfrm>
            <a:off x="886480" y="1249680"/>
            <a:ext cx="3998240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现代人工智能的极限 – 可解释性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9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6" y="1833033"/>
            <a:ext cx="5122540" cy="31919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283" y="1327149"/>
            <a:ext cx="4306078" cy="46888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标题 1"/>
          <p:cNvSpPr txBox="1"/>
          <p:nvPr>
            <p:ph type="title"/>
          </p:nvPr>
        </p:nvSpPr>
        <p:spPr>
          <a:xfrm>
            <a:off x="838200" y="2755920"/>
            <a:ext cx="10515600" cy="1325564"/>
          </a:xfrm>
          <a:prstGeom prst="rect">
            <a:avLst/>
          </a:prstGeom>
        </p:spPr>
        <p:txBody>
          <a:bodyPr/>
          <a:lstStyle/>
          <a:p>
            <a:pPr algn="ctr">
              <a:defRPr sz="6600" b="1">
                <a:solidFill>
                  <a:srgbClr val="08A2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人工智能和其他领域的关系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97" name="文本框 3"/>
          <p:cNvSpPr txBox="1"/>
          <p:nvPr/>
        </p:nvSpPr>
        <p:spPr>
          <a:xfrm>
            <a:off x="1026244" y="309605"/>
            <a:ext cx="1063245" cy="1209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6400" b="1">
                <a:solidFill>
                  <a:srgbClr val="489FF9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04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685800">
              <a:lnSpc>
                <a:spcPct val="90000"/>
              </a:lnSpc>
              <a:defRPr sz="2700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人工智能和其他领域的关系</a:t>
            </a:r>
            <a:r>
              <a:rPr sz="900">
                <a:latin typeface="Times"/>
                <a:ea typeface="Times"/>
                <a:cs typeface="Times"/>
                <a:sym typeface="Times"/>
              </a:rPr>
              <a:t> </a:t>
            </a:r>
            <a:endParaRPr sz="9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00" name="人工智能与其他学科直接的关系 – 数学"/>
          <p:cNvSpPr txBox="1"/>
          <p:nvPr/>
        </p:nvSpPr>
        <p:spPr>
          <a:xfrm>
            <a:off x="886480" y="1249680"/>
            <a:ext cx="4894835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人工智能与其他学科直接的关系 – 数学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r>
              <a:t> </a:t>
            </a:r>
          </a:p>
        </p:txBody>
      </p:sp>
      <p:pic>
        <p:nvPicPr>
          <p:cNvPr id="30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49" y="1816099"/>
            <a:ext cx="7251701" cy="40894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302" name="矩形"/>
          <p:cNvSpPr/>
          <p:nvPr/>
        </p:nvSpPr>
        <p:spPr>
          <a:xfrm>
            <a:off x="2463800" y="1820333"/>
            <a:ext cx="7264401" cy="4080934"/>
          </a:xfrm>
          <a:prstGeom prst="rect">
            <a:avLst/>
          </a:prstGeom>
          <a:solidFill>
            <a:srgbClr val="000000">
              <a:alpha val="47537"/>
            </a:srgbClr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pic>
        <p:nvPicPr>
          <p:cNvPr id="303" name="禁止 (1).png" descr="禁止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649" y="2256449"/>
            <a:ext cx="3208702" cy="32087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01600" dist="36057" dir="5400000" rotWithShape="0">
              <a:srgbClr val="000000">
                <a:alpha val="83733"/>
              </a:srgbClr>
            </a:outerShdw>
          </a:effec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685800">
              <a:lnSpc>
                <a:spcPct val="90000"/>
              </a:lnSpc>
              <a:defRPr sz="2700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人工智能和其他领域的关系</a:t>
            </a:r>
            <a:r>
              <a:rPr sz="900">
                <a:latin typeface="Times"/>
                <a:ea typeface="Times"/>
                <a:cs typeface="Times"/>
                <a:sym typeface="Times"/>
              </a:rPr>
              <a:t> </a:t>
            </a:r>
            <a:endParaRPr sz="9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06" name="人工智能与其他学科直接的关系 – 数学"/>
          <p:cNvSpPr txBox="1"/>
          <p:nvPr/>
        </p:nvSpPr>
        <p:spPr>
          <a:xfrm>
            <a:off x="886480" y="1249680"/>
            <a:ext cx="4894835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人工智能与其他学科直接的关系 – 数学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r>
              <a:t> </a:t>
            </a:r>
          </a:p>
        </p:txBody>
      </p:sp>
      <p:sp>
        <p:nvSpPr>
          <p:cNvPr id="307" name="•大学一年的数学可以覆盖90%的常见AI能力要求…"/>
          <p:cNvSpPr txBox="1"/>
          <p:nvPr/>
        </p:nvSpPr>
        <p:spPr>
          <a:xfrm>
            <a:off x="948568" y="4856479"/>
            <a:ext cx="5565344" cy="1132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7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•大学一年的数学可以覆盖90%的常见AI能力要求</a:t>
            </a:r>
          </a:p>
          <a:p>
            <a:pPr defTabSz="457200">
              <a:lnSpc>
                <a:spcPts val="27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•高三毕业生的数学可以覆盖60%常见AI的能力要求</a:t>
            </a:r>
          </a:p>
          <a:p>
            <a:pPr defTabSz="457200">
              <a:lnSpc>
                <a:spcPts val="27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•数学是基础，学习金融、物理、统计等学科的同学非常有优势</a:t>
            </a:r>
          </a:p>
        </p:txBody>
      </p:sp>
      <p:pic>
        <p:nvPicPr>
          <p:cNvPr id="30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2038350"/>
            <a:ext cx="3911601" cy="24257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2552700"/>
            <a:ext cx="2641600" cy="175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00" y="2433390"/>
            <a:ext cx="3483064" cy="168580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685800">
              <a:lnSpc>
                <a:spcPct val="90000"/>
              </a:lnSpc>
              <a:defRPr sz="2700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人工智能和其他领域的关系</a:t>
            </a:r>
            <a:r>
              <a:rPr sz="900">
                <a:latin typeface="Times"/>
                <a:ea typeface="Times"/>
                <a:cs typeface="Times"/>
                <a:sym typeface="Times"/>
              </a:rPr>
              <a:t> </a:t>
            </a:r>
            <a:endParaRPr sz="9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13" name="人工智能与其他学科直接的关系 – 机械"/>
          <p:cNvSpPr txBox="1"/>
          <p:nvPr/>
        </p:nvSpPr>
        <p:spPr>
          <a:xfrm>
            <a:off x="886480" y="1249680"/>
            <a:ext cx="4894835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人工智能与其他学科直接的关系 – 机械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r>
              <a:t> </a:t>
            </a:r>
          </a:p>
        </p:txBody>
      </p:sp>
      <p:sp>
        <p:nvSpPr>
          <p:cNvPr id="314" name="线条"/>
          <p:cNvSpPr/>
          <p:nvPr/>
        </p:nvSpPr>
        <p:spPr>
          <a:xfrm flipV="1">
            <a:off x="5991680" y="2134493"/>
            <a:ext cx="1" cy="3724569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15" name="线条"/>
          <p:cNvSpPr/>
          <p:nvPr/>
        </p:nvSpPr>
        <p:spPr>
          <a:xfrm>
            <a:off x="2250129" y="3996776"/>
            <a:ext cx="7483103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16" name="三角形"/>
          <p:cNvSpPr/>
          <p:nvPr/>
        </p:nvSpPr>
        <p:spPr>
          <a:xfrm rot="10800000">
            <a:off x="5945981" y="5852600"/>
            <a:ext cx="91398" cy="9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F71B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317" name="三角形"/>
          <p:cNvSpPr/>
          <p:nvPr/>
        </p:nvSpPr>
        <p:spPr>
          <a:xfrm rot="16200000">
            <a:off x="2227618" y="3951078"/>
            <a:ext cx="91398" cy="9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F71B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318" name="三角形"/>
          <p:cNvSpPr/>
          <p:nvPr/>
        </p:nvSpPr>
        <p:spPr>
          <a:xfrm rot="5400000">
            <a:off x="9730581" y="3951078"/>
            <a:ext cx="91398" cy="9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F71B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319" name="理性的…"/>
          <p:cNvSpPr txBox="1"/>
          <p:nvPr/>
        </p:nvSpPr>
        <p:spPr>
          <a:xfrm>
            <a:off x="5637477" y="1617714"/>
            <a:ext cx="708407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18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理性的 </a:t>
            </a:r>
          </a:p>
          <a:p>
            <a:pPr defTabSz="457200">
              <a:lnSpc>
                <a:spcPts val="18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Rational</a:t>
            </a:r>
          </a:p>
        </p:txBody>
      </p:sp>
      <p:sp>
        <p:nvSpPr>
          <p:cNvPr id="320" name="像人一样的…"/>
          <p:cNvSpPr txBox="1"/>
          <p:nvPr/>
        </p:nvSpPr>
        <p:spPr>
          <a:xfrm>
            <a:off x="5541856" y="5872496"/>
            <a:ext cx="1013816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4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像人一样的</a:t>
            </a:r>
          </a:p>
          <a:p>
            <a:pPr defTabSz="457200">
              <a:lnSpc>
                <a:spcPts val="24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Like humans</a:t>
            </a:r>
          </a:p>
        </p:txBody>
      </p:sp>
      <p:sp>
        <p:nvSpPr>
          <p:cNvPr id="321" name="行为…"/>
          <p:cNvSpPr txBox="1"/>
          <p:nvPr/>
        </p:nvSpPr>
        <p:spPr>
          <a:xfrm>
            <a:off x="1495094" y="3735157"/>
            <a:ext cx="562103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3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行为 </a:t>
            </a:r>
          </a:p>
          <a:p>
            <a:pPr defTabSz="457200">
              <a:lnSpc>
                <a:spcPts val="23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Action</a:t>
            </a:r>
          </a:p>
        </p:txBody>
      </p:sp>
      <p:sp>
        <p:nvSpPr>
          <p:cNvPr id="322" name="思维…"/>
          <p:cNvSpPr txBox="1"/>
          <p:nvPr/>
        </p:nvSpPr>
        <p:spPr>
          <a:xfrm>
            <a:off x="10004094" y="3735157"/>
            <a:ext cx="462433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4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思维 </a:t>
            </a:r>
          </a:p>
          <a:p>
            <a:pPr defTabSz="457200">
              <a:lnSpc>
                <a:spcPts val="24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Mind</a:t>
            </a:r>
          </a:p>
        </p:txBody>
      </p:sp>
      <p:pic>
        <p:nvPicPr>
          <p:cNvPr id="32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45" y="1970473"/>
            <a:ext cx="1511301" cy="850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84" y="2886108"/>
            <a:ext cx="1517822" cy="923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28" y="2922604"/>
            <a:ext cx="1517822" cy="850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939" y="1862523"/>
            <a:ext cx="1066801" cy="1066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7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144" y="4125877"/>
            <a:ext cx="1511301" cy="8775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8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144" y="5140375"/>
            <a:ext cx="1511301" cy="825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9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634" y="4530099"/>
            <a:ext cx="1571223" cy="11075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0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870" y="4571286"/>
            <a:ext cx="1501138" cy="11015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1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1781" y="4658512"/>
            <a:ext cx="1663701" cy="927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2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2504" y="1993545"/>
            <a:ext cx="1219201" cy="723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3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8110" y="2884257"/>
            <a:ext cx="1247988" cy="850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4" name="图像" descr="图像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7171" y="2882176"/>
            <a:ext cx="1206501" cy="850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5" name="图像" descr="图像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7171" y="1970777"/>
            <a:ext cx="1206501" cy="7708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6" name="图像" descr="图像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89138" y="1968145"/>
            <a:ext cx="1235554" cy="850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7" name="图像" descr="图像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74744" y="2990750"/>
            <a:ext cx="1322162" cy="6731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685800">
              <a:lnSpc>
                <a:spcPct val="90000"/>
              </a:lnSpc>
              <a:defRPr sz="2700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人工智能和其他领域的关系</a:t>
            </a:r>
            <a:r>
              <a:rPr sz="900">
                <a:latin typeface="Times"/>
                <a:ea typeface="Times"/>
                <a:cs typeface="Times"/>
                <a:sym typeface="Times"/>
              </a:rPr>
              <a:t> </a:t>
            </a:r>
            <a:endParaRPr sz="9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0" name="人工智能与其他学科直接的关系 – 软件工程"/>
          <p:cNvSpPr txBox="1"/>
          <p:nvPr/>
        </p:nvSpPr>
        <p:spPr>
          <a:xfrm>
            <a:off x="886480" y="1249680"/>
            <a:ext cx="5482794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人工智能与其他学科直接的关系 – 软件工程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 </a:t>
            </a:r>
            <a:r>
              <a:t> </a:t>
            </a:r>
          </a:p>
        </p:txBody>
      </p:sp>
      <p:sp>
        <p:nvSpPr>
          <p:cNvPr id="341" name="•工程：如何用最低代价保质完成…"/>
          <p:cNvSpPr txBox="1"/>
          <p:nvPr/>
        </p:nvSpPr>
        <p:spPr>
          <a:xfrm>
            <a:off x="948568" y="4991946"/>
            <a:ext cx="3957016" cy="1031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3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•工程：如何用最低代价保质完成</a:t>
            </a:r>
          </a:p>
          <a:p>
            <a:pPr defTabSz="457200">
              <a:lnSpc>
                <a:spcPts val="23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•科学：探索一种新方法，解决未知的问题</a:t>
            </a:r>
          </a:p>
          <a:p>
            <a:pPr defTabSz="457200">
              <a:lnSpc>
                <a:spcPts val="23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•对于一个良好的AI从业者，工程能力是基础</a:t>
            </a:r>
          </a:p>
        </p:txBody>
      </p:sp>
      <p:pic>
        <p:nvPicPr>
          <p:cNvPr id="34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58" y="2048933"/>
            <a:ext cx="4813301" cy="27178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34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175" y="1639082"/>
            <a:ext cx="4382667" cy="310570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800205"/>
            <a:ext cx="4678289" cy="367245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346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685800">
              <a:lnSpc>
                <a:spcPct val="90000"/>
              </a:lnSpc>
              <a:defRPr sz="2700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人工智能和其他领域的关系</a:t>
            </a:r>
            <a:r>
              <a:rPr sz="900">
                <a:latin typeface="Times"/>
                <a:ea typeface="Times"/>
                <a:cs typeface="Times"/>
                <a:sym typeface="Times"/>
              </a:rPr>
              <a:t> </a:t>
            </a:r>
            <a:endParaRPr sz="9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7" name="人工智能与其他学科直接的关系 – 英语"/>
          <p:cNvSpPr txBox="1"/>
          <p:nvPr/>
        </p:nvSpPr>
        <p:spPr>
          <a:xfrm>
            <a:off x="886480" y="1249680"/>
            <a:ext cx="4784929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人工智能与其他学科直接的关系 – 英语</a:t>
            </a:r>
          </a:p>
        </p:txBody>
      </p:sp>
      <p:sp>
        <p:nvSpPr>
          <p:cNvPr id="348" name="英语不好怎么办？莫慌，在练中学，AI单词过来过去就这么几个！"/>
          <p:cNvSpPr txBox="1"/>
          <p:nvPr/>
        </p:nvSpPr>
        <p:spPr>
          <a:xfrm>
            <a:off x="889301" y="5550746"/>
            <a:ext cx="5893919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46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英语不好怎么办？莫慌，在练中学，AI单词过来过去就这么几个！</a:t>
            </a:r>
          </a:p>
        </p:txBody>
      </p:sp>
      <p:pic>
        <p:nvPicPr>
          <p:cNvPr id="34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816" y="2094461"/>
            <a:ext cx="5016501" cy="33782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标题 1"/>
          <p:cNvSpPr txBox="1"/>
          <p:nvPr>
            <p:ph type="title"/>
          </p:nvPr>
        </p:nvSpPr>
        <p:spPr>
          <a:xfrm>
            <a:off x="838200" y="2755920"/>
            <a:ext cx="10515600" cy="1325564"/>
          </a:xfrm>
          <a:prstGeom prst="rect">
            <a:avLst/>
          </a:prstGeom>
        </p:spPr>
        <p:txBody>
          <a:bodyPr/>
          <a:lstStyle>
            <a:lvl1pPr algn="ctr" defTabSz="557530">
              <a:defRPr sz="4025" b="1">
                <a:solidFill>
                  <a:srgbClr val="08A2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为什么Python是现代人工智能使用最多的语言 </a:t>
            </a:r>
          </a:p>
        </p:txBody>
      </p:sp>
      <p:sp>
        <p:nvSpPr>
          <p:cNvPr id="352" name="文本框 3"/>
          <p:cNvSpPr txBox="1"/>
          <p:nvPr/>
        </p:nvSpPr>
        <p:spPr>
          <a:xfrm>
            <a:off x="1026244" y="309605"/>
            <a:ext cx="1063245" cy="1209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6400" b="1">
                <a:solidFill>
                  <a:srgbClr val="489FF9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05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标题 1"/>
          <p:cNvSpPr txBox="1"/>
          <p:nvPr/>
        </p:nvSpPr>
        <p:spPr>
          <a:xfrm>
            <a:off x="249766" y="123328"/>
            <a:ext cx="6434685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defTabSz="621665">
              <a:lnSpc>
                <a:spcPct val="90000"/>
              </a:lnSpc>
              <a:defRPr sz="2450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为什么Python是现代人工智能使用最多的语言  </a:t>
            </a:r>
          </a:p>
        </p:txBody>
      </p:sp>
      <p:sp>
        <p:nvSpPr>
          <p:cNvPr id="355" name="•1. 随着机器性能的迅速提成(摩尔定律)，研发人员  的时间成本远远大于机器的成本…"/>
          <p:cNvSpPr txBox="1"/>
          <p:nvPr/>
        </p:nvSpPr>
        <p:spPr>
          <a:xfrm>
            <a:off x="5867701" y="2097470"/>
            <a:ext cx="5012904" cy="374269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lnSpc>
                <a:spcPct val="210000"/>
              </a:lnSpc>
              <a:defRPr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•1. 随着机器性能的迅速提成(摩尔定律)，研发人员  的时间成本远远大于机器的成本</a:t>
            </a:r>
          </a:p>
          <a:p>
            <a:pPr defTabSz="457200">
              <a:lnSpc>
                <a:spcPct val="210000"/>
              </a:lnSpc>
              <a:defRPr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•2. 算法复杂度的优化，大大强于语言本身的优化</a:t>
            </a:r>
          </a:p>
          <a:p>
            <a:pPr defTabSz="457200">
              <a:lnSpc>
                <a:spcPct val="210000"/>
              </a:lnSpc>
              <a:defRPr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•3. Python对于数学计算和文本处理的良好支持</a:t>
            </a:r>
          </a:p>
          <a:p>
            <a:pPr defTabSz="457200">
              <a:lnSpc>
                <a:spcPct val="210000"/>
              </a:lnSpc>
              <a:defRPr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•4. Java, C++等已经提供了良好的大数据处理基础</a:t>
            </a:r>
          </a:p>
        </p:txBody>
      </p:sp>
      <p:pic>
        <p:nvPicPr>
          <p:cNvPr id="35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66799"/>
            <a:ext cx="3488591" cy="5161204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标题 1"/>
          <p:cNvSpPr txBox="1"/>
          <p:nvPr>
            <p:ph type="title"/>
          </p:nvPr>
        </p:nvSpPr>
        <p:spPr>
          <a:xfrm>
            <a:off x="838200" y="2755920"/>
            <a:ext cx="10515600" cy="1325564"/>
          </a:xfrm>
          <a:prstGeom prst="rect">
            <a:avLst/>
          </a:prstGeom>
        </p:spPr>
        <p:txBody>
          <a:bodyPr/>
          <a:lstStyle>
            <a:lvl1pPr algn="ctr">
              <a:defRPr sz="6600" b="1">
                <a:solidFill>
                  <a:srgbClr val="08A2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什么是人工智能 </a:t>
            </a:r>
          </a:p>
        </p:txBody>
      </p:sp>
      <p:sp>
        <p:nvSpPr>
          <p:cNvPr id="119" name="文本框 3"/>
          <p:cNvSpPr txBox="1"/>
          <p:nvPr/>
        </p:nvSpPr>
        <p:spPr>
          <a:xfrm>
            <a:off x="1026244" y="309605"/>
            <a:ext cx="1063245" cy="1209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6400" b="1">
                <a:solidFill>
                  <a:srgbClr val="489FF9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01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标题 1"/>
          <p:cNvSpPr txBox="1"/>
          <p:nvPr>
            <p:ph type="title"/>
          </p:nvPr>
        </p:nvSpPr>
        <p:spPr>
          <a:xfrm>
            <a:off x="838200" y="2755920"/>
            <a:ext cx="10515600" cy="1325564"/>
          </a:xfrm>
          <a:prstGeom prst="rect">
            <a:avLst/>
          </a:prstGeom>
        </p:spPr>
        <p:txBody>
          <a:bodyPr/>
          <a:lstStyle/>
          <a:p>
            <a:pPr algn="ctr">
              <a:defRPr sz="6600" b="1">
                <a:solidFill>
                  <a:srgbClr val="08A2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人工智能的学习建议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59" name="文本框 3"/>
          <p:cNvSpPr txBox="1"/>
          <p:nvPr/>
        </p:nvSpPr>
        <p:spPr>
          <a:xfrm>
            <a:off x="1026244" y="309605"/>
            <a:ext cx="1063245" cy="1209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6400" b="1">
                <a:solidFill>
                  <a:srgbClr val="489FF9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06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人工智能的学习建议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62" name="•1. 多练习"/>
          <p:cNvSpPr txBox="1"/>
          <p:nvPr/>
        </p:nvSpPr>
        <p:spPr>
          <a:xfrm>
            <a:off x="1131236" y="1555290"/>
            <a:ext cx="1304164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0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•1. 多练习</a:t>
            </a:r>
          </a:p>
        </p:txBody>
      </p:sp>
      <p:sp>
        <p:nvSpPr>
          <p:cNvPr id="363" name="•2. 多思考原理"/>
          <p:cNvSpPr txBox="1"/>
          <p:nvPr/>
        </p:nvSpPr>
        <p:spPr>
          <a:xfrm>
            <a:off x="1131236" y="2744415"/>
            <a:ext cx="1881684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0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•2. 多思考原理</a:t>
            </a:r>
          </a:p>
        </p:txBody>
      </p:sp>
      <p:sp>
        <p:nvSpPr>
          <p:cNvPr id="364" name="•3. 多多尝试解决新问题"/>
          <p:cNvSpPr txBox="1"/>
          <p:nvPr/>
        </p:nvSpPr>
        <p:spPr>
          <a:xfrm>
            <a:off x="1131223" y="4052956"/>
            <a:ext cx="2981402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0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•3. 多多尝试解决新问题</a:t>
            </a:r>
          </a:p>
        </p:txBody>
      </p:sp>
      <p:sp>
        <p:nvSpPr>
          <p:cNvPr id="365" name="•这是一门实验科学，也是一个像工匠一样的学科"/>
          <p:cNvSpPr txBox="1"/>
          <p:nvPr/>
        </p:nvSpPr>
        <p:spPr>
          <a:xfrm>
            <a:off x="1514627" y="2112804"/>
            <a:ext cx="4365651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43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•这是一门实验科学，也是一个像工匠一样的学科</a:t>
            </a:r>
          </a:p>
        </p:txBody>
      </p:sp>
      <p:sp>
        <p:nvSpPr>
          <p:cNvPr id="366" name="•只有明白原理，才能创造出新的解决方案"/>
          <p:cNvSpPr txBox="1"/>
          <p:nvPr/>
        </p:nvSpPr>
        <p:spPr>
          <a:xfrm>
            <a:off x="1548500" y="3353171"/>
            <a:ext cx="3765805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43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•只有明白原理，才能创造出新的解决方案</a:t>
            </a:r>
          </a:p>
        </p:txBody>
      </p:sp>
      <p:sp>
        <p:nvSpPr>
          <p:cNvPr id="367" name="•人工智能更是一种思维方法…"/>
          <p:cNvSpPr txBox="1"/>
          <p:nvPr/>
        </p:nvSpPr>
        <p:spPr>
          <a:xfrm>
            <a:off x="1552869" y="4657037"/>
            <a:ext cx="3757067" cy="675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•人工智能更是一种思维方法</a:t>
            </a:r>
          </a:p>
          <a:p>
            <a:pPr defTabSz="457200">
              <a:lnSpc>
                <a:spcPts val="43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•生活中各个方面，都可以使用AI进行加速</a:t>
            </a:r>
          </a:p>
        </p:txBody>
      </p:sp>
      <p:pic>
        <p:nvPicPr>
          <p:cNvPr id="36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16" y="1083733"/>
            <a:ext cx="2438184" cy="242898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36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863" y="3860800"/>
            <a:ext cx="3357490" cy="1891000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标题 1"/>
          <p:cNvSpPr txBox="1"/>
          <p:nvPr>
            <p:ph type="title"/>
          </p:nvPr>
        </p:nvSpPr>
        <p:spPr>
          <a:xfrm>
            <a:off x="838200" y="2755920"/>
            <a:ext cx="10515600" cy="1325564"/>
          </a:xfrm>
          <a:prstGeom prst="rect">
            <a:avLst/>
          </a:prstGeom>
        </p:spPr>
        <p:txBody>
          <a:bodyPr/>
          <a:lstStyle/>
          <a:p>
            <a:pPr algn="ctr">
              <a:defRPr sz="6600" b="1">
                <a:solidFill>
                  <a:srgbClr val="08A2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就业指导和职业路径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2" name="文本框 3"/>
          <p:cNvSpPr txBox="1"/>
          <p:nvPr/>
        </p:nvSpPr>
        <p:spPr>
          <a:xfrm>
            <a:off x="1026244" y="309605"/>
            <a:ext cx="1063245" cy="1209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6400" b="1">
                <a:solidFill>
                  <a:srgbClr val="489FF9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07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就业指导和职业路径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5" name="•数据挖掘类：数据分析师、数据挖掘、数据科学家…"/>
          <p:cNvSpPr txBox="1"/>
          <p:nvPr/>
        </p:nvSpPr>
        <p:spPr>
          <a:xfrm>
            <a:off x="1108227" y="2383737"/>
            <a:ext cx="10164057" cy="238252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lnSpc>
                <a:spcPct val="18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•数据挖掘类：数据分析师、数据挖掘、数据科学家</a:t>
            </a:r>
          </a:p>
          <a:p>
            <a:pPr defTabSz="457200">
              <a:lnSpc>
                <a:spcPct val="18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•自然语言处理工程师（对话机器人、数据驱动、舆情、研究院等各类文字相关）</a:t>
            </a:r>
          </a:p>
          <a:p>
            <a:pPr defTabSz="457200">
              <a:lnSpc>
                <a:spcPct val="18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•图像处理工程师、计算机视觉工程师（机器人行业、无人驾驶行业、监控、研究院等各类图像相关）</a:t>
            </a:r>
          </a:p>
          <a:p>
            <a:pPr defTabSz="457200">
              <a:lnSpc>
                <a:spcPct val="18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•推荐系统工程师（广告、信息流、交易等商业用途）</a:t>
            </a:r>
          </a:p>
          <a:p>
            <a:pPr defTabSz="457200">
              <a:lnSpc>
                <a:spcPct val="18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•和其他专业相结合：风险控制算法、网络安全算法、量化金融等，甚至在控制、地质、生物、社科等专业也有使用。</a:t>
            </a:r>
          </a:p>
        </p:txBody>
      </p:sp>
      <p:sp>
        <p:nvSpPr>
          <p:cNvPr id="376" name="•学习相关的知识，我们可以从事哪些行业？"/>
          <p:cNvSpPr txBox="1"/>
          <p:nvPr/>
        </p:nvSpPr>
        <p:spPr>
          <a:xfrm>
            <a:off x="1099339" y="1538356"/>
            <a:ext cx="5413858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0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•学习相关的知识，我们可以从事哪些行业？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就业指导和职业路径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9" name="•人工智能领域对学历较为看重。但我们之前的学员中，也有三本和专升本的学生找到了本领域的工作。如果学历是你的弱势，必须想办法补足他带来的问题，您需要比别人付出更多的辛苦，在别的方面证明自己的能力。"/>
          <p:cNvSpPr txBox="1"/>
          <p:nvPr/>
        </p:nvSpPr>
        <p:spPr>
          <a:xfrm>
            <a:off x="1108227" y="2189004"/>
            <a:ext cx="9975546" cy="675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lnSpc>
                <a:spcPts val="43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人工智能领域对学历较为看重。但我们之前的学员中，也有三本和专升本的学生找到了本领域的工作。如果学历是你的弱势，必须想办法补足他带来的问题，您需要比别人付出更多的辛苦，在别的方面证明自己的能力。</a:t>
            </a:r>
          </a:p>
        </p:txBody>
      </p:sp>
      <p:sp>
        <p:nvSpPr>
          <p:cNvPr id="380" name="•从事相关行业是否有学历要求？"/>
          <p:cNvSpPr txBox="1"/>
          <p:nvPr/>
        </p:nvSpPr>
        <p:spPr>
          <a:xfrm>
            <a:off x="1099339" y="1538356"/>
            <a:ext cx="4050972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50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•</a:t>
            </a:r>
            <a:r>
              <a:t>从事相关行业是否有学历要求？</a:t>
            </a:r>
          </a:p>
        </p:txBody>
      </p:sp>
      <p:sp>
        <p:nvSpPr>
          <p:cNvPr id="381" name="•1. 项目、获奖、实习，在其他方面增加筹码。…"/>
          <p:cNvSpPr txBox="1"/>
          <p:nvPr/>
        </p:nvSpPr>
        <p:spPr>
          <a:xfrm>
            <a:off x="1235227" y="3865404"/>
            <a:ext cx="9975546" cy="789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lnSpc>
                <a:spcPct val="15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•1. 项目、获奖、实习，在其他方面增加筹码。</a:t>
            </a:r>
          </a:p>
          <a:p>
            <a:pPr defTabSz="457200">
              <a:lnSpc>
                <a:spcPct val="15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•2. 接受不能在第一年进大厂做算法工作。合理规划职业路线（见下页），一步一步来。</a:t>
            </a:r>
          </a:p>
        </p:txBody>
      </p:sp>
      <p:sp>
        <p:nvSpPr>
          <p:cNvPr id="382" name="•通过哪些办法？"/>
          <p:cNvSpPr txBox="1"/>
          <p:nvPr/>
        </p:nvSpPr>
        <p:spPr>
          <a:xfrm>
            <a:off x="1226339" y="3214756"/>
            <a:ext cx="2186509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0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•通过哪些办法？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圆角矩形"/>
          <p:cNvSpPr/>
          <p:nvPr/>
        </p:nvSpPr>
        <p:spPr>
          <a:xfrm>
            <a:off x="1481666" y="1091389"/>
            <a:ext cx="9228668" cy="4675222"/>
          </a:xfrm>
          <a:prstGeom prst="roundRect">
            <a:avLst>
              <a:gd name="adj" fmla="val 15000"/>
            </a:avLst>
          </a:prstGeom>
          <a:solidFill>
            <a:srgbClr val="000000">
              <a:alpha val="72839"/>
            </a:srgbClr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385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就业指导和职业路径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38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23" y="1568591"/>
            <a:ext cx="8246887" cy="37208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7" name="图中实线为可能的职业路径；虚线为可能性较小的职业路径。"/>
          <p:cNvSpPr txBox="1"/>
          <p:nvPr/>
        </p:nvSpPr>
        <p:spPr>
          <a:xfrm>
            <a:off x="2047663" y="5864013"/>
            <a:ext cx="5502758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44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图中实线为可能的职业路径；虚线为可能性较小的职业路径。</a:t>
            </a:r>
          </a:p>
        </p:txBody>
      </p:sp>
      <p:sp>
        <p:nvSpPr>
          <p:cNvPr id="388" name="圆形"/>
          <p:cNvSpPr/>
          <p:nvPr/>
        </p:nvSpPr>
        <p:spPr>
          <a:xfrm>
            <a:off x="1883145" y="5998335"/>
            <a:ext cx="102196" cy="102196"/>
          </a:xfrm>
          <a:prstGeom prst="ellipse">
            <a:avLst/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就业指导和职业路径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91" name="转专业？"/>
          <p:cNvSpPr txBox="1"/>
          <p:nvPr/>
        </p:nvSpPr>
        <p:spPr>
          <a:xfrm>
            <a:off x="5112035" y="1877023"/>
            <a:ext cx="1967930" cy="701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6600"/>
              </a:lnSpc>
              <a:defRPr sz="35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转专业？ </a:t>
            </a:r>
          </a:p>
        </p:txBody>
      </p:sp>
      <p:sp>
        <p:nvSpPr>
          <p:cNvPr id="392" name="• 金融、医疗、数据等相关专业。…"/>
          <p:cNvSpPr txBox="1"/>
          <p:nvPr/>
        </p:nvSpPr>
        <p:spPr>
          <a:xfrm>
            <a:off x="4255262" y="2791460"/>
            <a:ext cx="3746755" cy="166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ct val="180000"/>
              </a:lnSpc>
              <a:defRPr sz="20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 金融、医疗、数据等相关专业。</a:t>
            </a:r>
          </a:p>
          <a:p>
            <a:pPr defTabSz="457200">
              <a:lnSpc>
                <a:spcPct val="180000"/>
              </a:lnSpc>
              <a:defRPr sz="20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 化学、物理、工程等理工科。</a:t>
            </a:r>
          </a:p>
          <a:p>
            <a:pPr defTabSz="457200">
              <a:lnSpc>
                <a:spcPct val="180000"/>
              </a:lnSpc>
              <a:defRPr sz="20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 文科等。</a:t>
            </a:r>
          </a:p>
        </p:txBody>
      </p:sp>
      <p:sp>
        <p:nvSpPr>
          <p:cNvPr id="393" name="圆形"/>
          <p:cNvSpPr/>
          <p:nvPr/>
        </p:nvSpPr>
        <p:spPr>
          <a:xfrm>
            <a:off x="4304612" y="2975735"/>
            <a:ext cx="102196" cy="102197"/>
          </a:xfrm>
          <a:prstGeom prst="ellipse">
            <a:avLst/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394" name="圆形"/>
          <p:cNvSpPr/>
          <p:nvPr/>
        </p:nvSpPr>
        <p:spPr>
          <a:xfrm>
            <a:off x="4304612" y="3574752"/>
            <a:ext cx="102196" cy="102196"/>
          </a:xfrm>
          <a:prstGeom prst="ellipse">
            <a:avLst/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395" name="圆形"/>
          <p:cNvSpPr/>
          <p:nvPr/>
        </p:nvSpPr>
        <p:spPr>
          <a:xfrm>
            <a:off x="4304612" y="4186469"/>
            <a:ext cx="102196" cy="102196"/>
          </a:xfrm>
          <a:prstGeom prst="ellipse">
            <a:avLst/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就业指导和职业路径</a:t>
            </a:r>
            <a:r>
              <a:rPr sz="1190">
                <a:latin typeface="Times"/>
                <a:ea typeface="Times"/>
                <a:cs typeface="Times"/>
                <a:sym typeface="Times"/>
              </a:rPr>
              <a:t>  </a:t>
            </a:r>
            <a:endParaRPr sz="119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98" name="•如何看待算法工程师供大于求这一问题？"/>
          <p:cNvSpPr txBox="1"/>
          <p:nvPr/>
        </p:nvSpPr>
        <p:spPr>
          <a:xfrm>
            <a:off x="1249841" y="1589156"/>
            <a:ext cx="5210734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37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•如何看待算法工程师供大于求这一问题？ </a:t>
            </a:r>
          </a:p>
        </p:txBody>
      </p:sp>
      <p:sp>
        <p:nvSpPr>
          <p:cNvPr id="399" name="•最近经常有同学咨询，说听闻同学说，算法方面的就业以及供过于求了。…"/>
          <p:cNvSpPr txBox="1"/>
          <p:nvPr/>
        </p:nvSpPr>
        <p:spPr>
          <a:xfrm>
            <a:off x="1272523" y="2272956"/>
            <a:ext cx="9669637" cy="3304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lnSpc>
                <a:spcPct val="15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•最近经常有同学咨询，说听闻同学说，算法方面的就业以及供过于求了。</a:t>
            </a:r>
          </a:p>
          <a:p>
            <a:pPr defTabSz="457200">
              <a:lnSpc>
                <a:spcPct val="15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•在一定程度上存在的，但是目前的“供应”人才的水平大多数达不到企业需要。</a:t>
            </a:r>
          </a:p>
          <a:p>
            <a:pPr defTabSz="457200">
              <a:lnSpc>
                <a:spcPct val="15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•一般来说用人单位需要面试 10 - 20 个人才能有一个合适的候选者。</a:t>
            </a:r>
          </a:p>
          <a:p>
            <a:pPr defTabSz="457200">
              <a:lnSpc>
                <a:spcPct val="15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•不管“分母”有多少，企业对“分子”的能力要求是只升不降的。</a:t>
            </a:r>
          </a:p>
          <a:p>
            <a:pPr defTabSz="457200">
              <a:lnSpc>
                <a:spcPct val="15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•达到能力要求的同学，分母不能与你竞争。</a:t>
            </a:r>
          </a:p>
          <a:p>
            <a:pPr defTabSz="457200">
              <a:lnSpc>
                <a:spcPct val="150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•这门课只是采用比较合理的知识结构，节省一些你的时间，帮你进入这个行当，人工智能是一个经典难题，真正的学习，在自己的工作中，在自己的研究任务中需要持续的去学习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标题 1"/>
          <p:cNvSpPr txBox="1"/>
          <p:nvPr>
            <p:ph type="title"/>
          </p:nvPr>
        </p:nvSpPr>
        <p:spPr>
          <a:xfrm>
            <a:off x="3106787" y="2425720"/>
            <a:ext cx="5978426" cy="505323"/>
          </a:xfrm>
          <a:prstGeom prst="rect">
            <a:avLst/>
          </a:prstGeom>
        </p:spPr>
        <p:txBody>
          <a:bodyPr/>
          <a:lstStyle>
            <a:lvl1pPr defTabSz="457200">
              <a:lnSpc>
                <a:spcPts val="50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•第 2 节课：人工智能核心思维方法及编程实现 I</a:t>
            </a:r>
          </a:p>
        </p:txBody>
      </p:sp>
      <p:sp>
        <p:nvSpPr>
          <p:cNvPr id="402" name="文本框 3"/>
          <p:cNvSpPr txBox="1"/>
          <p:nvPr/>
        </p:nvSpPr>
        <p:spPr>
          <a:xfrm>
            <a:off x="1036252" y="292672"/>
            <a:ext cx="2008430" cy="1209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>
              <a:defRPr sz="6400" b="1">
                <a:solidFill>
                  <a:srgbClr val="489FF9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Next</a:t>
            </a:r>
            <a:r>
              <a: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03" name="•第 3 节课：人工智能核心思维方法及编程实现 II"/>
          <p:cNvSpPr txBox="1"/>
          <p:nvPr/>
        </p:nvSpPr>
        <p:spPr>
          <a:xfrm>
            <a:off x="3124479" y="3094007"/>
            <a:ext cx="5943042" cy="472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0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•第 3 节课：人工智能核心思维方法及编程实现 II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文本框 4"/>
          <p:cNvSpPr txBox="1"/>
          <p:nvPr/>
        </p:nvSpPr>
        <p:spPr>
          <a:xfrm>
            <a:off x="4044441" y="4026244"/>
            <a:ext cx="4103117" cy="789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5800"/>
              </a:lnSpc>
              <a:defRPr sz="4000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祝大家学有所得！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什么是人工智能 </a:t>
            </a:r>
          </a:p>
        </p:txBody>
      </p:sp>
      <p:sp>
        <p:nvSpPr>
          <p:cNvPr id="122" name="内容占位符 7"/>
          <p:cNvSpPr txBox="1"/>
          <p:nvPr>
            <p:ph type="body" sz="quarter" idx="1"/>
          </p:nvPr>
        </p:nvSpPr>
        <p:spPr>
          <a:xfrm>
            <a:off x="914569" y="1016098"/>
            <a:ext cx="3024553" cy="49493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t>当我们提起AI的时候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2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19" y="1502342"/>
            <a:ext cx="3173364" cy="210888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2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43" y="1511149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2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067" y="1511149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2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98" y="3724637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27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243" y="3724637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28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4067" y="3722947"/>
            <a:ext cx="3173364" cy="211895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什么是人工智能 </a:t>
            </a: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344" y="1158559"/>
            <a:ext cx="4292020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250" y="1156201"/>
            <a:ext cx="4301494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256" y="3585154"/>
            <a:ext cx="4301495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34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250" y="3585154"/>
            <a:ext cx="4292020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什么是人工智能 </a:t>
            </a:r>
          </a:p>
        </p:txBody>
      </p:sp>
      <p:sp>
        <p:nvSpPr>
          <p:cNvPr id="137" name="内容占位符 7"/>
          <p:cNvSpPr txBox="1"/>
          <p:nvPr>
            <p:ph type="body" sz="quarter" idx="1"/>
          </p:nvPr>
        </p:nvSpPr>
        <p:spPr>
          <a:xfrm>
            <a:off x="914569" y="1177676"/>
            <a:ext cx="3024553" cy="494933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这些是不是AI呢？</a:t>
            </a:r>
          </a:p>
        </p:txBody>
      </p:sp>
      <p:sp>
        <p:nvSpPr>
          <p:cNvPr id="138" name="• 新德里、上海、杭州正在使用智慧系统降低车辆拥堵；…"/>
          <p:cNvSpPr txBox="1"/>
          <p:nvPr/>
        </p:nvSpPr>
        <p:spPr>
          <a:xfrm>
            <a:off x="941410" y="2011679"/>
            <a:ext cx="4141574" cy="3444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lnSpc>
                <a:spcPts val="4000"/>
              </a:lnSpc>
              <a:defRPr sz="1600" spc="144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 新德里、上海、杭州正在使用智慧系统降低车辆拥堵；</a:t>
            </a:r>
          </a:p>
          <a:p>
            <a:pPr defTabSz="457200">
              <a:lnSpc>
                <a:spcPts val="4000"/>
              </a:lnSpc>
              <a:defRPr sz="1600" spc="144">
                <a:latin typeface="Alibaba PuHuiTi"/>
                <a:ea typeface="Alibaba PuHuiTi"/>
                <a:cs typeface="Alibaba PuHuiTi"/>
                <a:sym typeface="Alibaba PuHuiTi"/>
              </a:defRPr>
            </a:pPr>
          </a:p>
          <a:p>
            <a:pPr defTabSz="457200">
              <a:lnSpc>
                <a:spcPts val="4000"/>
              </a:lnSpc>
              <a:defRPr sz="1600" spc="144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 农业学家使用更加先进的方式，跟踪农作物的生长；</a:t>
            </a:r>
          </a:p>
          <a:p>
            <a:pPr defTabSz="457200">
              <a:lnSpc>
                <a:spcPts val="4000"/>
              </a:lnSpc>
              <a:defRPr sz="1600" spc="144">
                <a:latin typeface="Alibaba PuHuiTi"/>
                <a:ea typeface="Alibaba PuHuiTi"/>
                <a:cs typeface="Alibaba PuHuiTi"/>
                <a:sym typeface="Alibaba PuHuiTi"/>
              </a:defRPr>
            </a:pPr>
          </a:p>
          <a:p>
            <a:pPr defTabSz="457200">
              <a:lnSpc>
                <a:spcPts val="4000"/>
              </a:lnSpc>
              <a:defRPr sz="1600" spc="144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 智慧家庭能够让我们远程控制自己的电器，甚至电器能够自己控制自己；</a:t>
            </a:r>
          </a:p>
          <a:p>
            <a:pPr defTabSz="457200">
              <a:lnSpc>
                <a:spcPts val="4000"/>
              </a:lnSpc>
              <a:defRPr sz="1600" spc="144">
                <a:latin typeface="Alibaba PuHuiTi"/>
                <a:ea typeface="Alibaba PuHuiTi"/>
                <a:cs typeface="Alibaba PuHuiTi"/>
                <a:sym typeface="Alibaba PuHuiTi"/>
              </a:defRPr>
            </a:pPr>
          </a:p>
          <a:p>
            <a:pPr defTabSz="457200">
              <a:lnSpc>
                <a:spcPts val="4000"/>
              </a:lnSpc>
              <a:defRPr sz="1600" spc="144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• 使用新的能源控制系统，摩天大楼的能源消耗可以降低67%。</a:t>
            </a:r>
          </a:p>
        </p:txBody>
      </p:sp>
      <p:pic>
        <p:nvPicPr>
          <p:cNvPr id="13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160" y="1036057"/>
            <a:ext cx="2317700" cy="236442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4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49" y="972993"/>
            <a:ext cx="2763410" cy="302393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4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160" y="3436468"/>
            <a:ext cx="2317700" cy="244853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4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949" y="4030878"/>
            <a:ext cx="2763410" cy="185157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什么是人工智能 </a:t>
            </a:r>
          </a:p>
        </p:txBody>
      </p:sp>
      <p:sp>
        <p:nvSpPr>
          <p:cNvPr id="145" name="内容占位符 7"/>
          <p:cNvSpPr txBox="1"/>
          <p:nvPr>
            <p:ph type="body" sz="quarter" idx="1"/>
          </p:nvPr>
        </p:nvSpPr>
        <p:spPr>
          <a:xfrm>
            <a:off x="914569" y="1177676"/>
            <a:ext cx="3024553" cy="494933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那AI到底是什么？ </a:t>
            </a:r>
          </a:p>
        </p:txBody>
      </p:sp>
      <p:pic>
        <p:nvPicPr>
          <p:cNvPr id="14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1722966"/>
            <a:ext cx="3416301" cy="37338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4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49" y="1716616"/>
            <a:ext cx="4737101" cy="37465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148" name="•Artificial Intelligence: Every aspect of learning or any other feature of intelligence can be so precisely described that a machine can be made to simulate it. (1956)"/>
          <p:cNvSpPr txBox="1"/>
          <p:nvPr/>
        </p:nvSpPr>
        <p:spPr>
          <a:xfrm>
            <a:off x="1490199" y="5617173"/>
            <a:ext cx="8381333" cy="7705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lnSpc>
                <a:spcPts val="3000"/>
              </a:lnSpc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•Artificial Intelligence: Every aspect of learning or any other feature of </a:t>
            </a:r>
            <a:r>
              <a:rPr b="1">
                <a:solidFill>
                  <a:srgbClr val="C00000"/>
                </a:solidFill>
              </a:rPr>
              <a:t>intelligence</a:t>
            </a:r>
            <a:r>
              <a:t> can be so precisely described that a machine can be made to </a:t>
            </a:r>
            <a:r>
              <a:rPr b="1">
                <a:solidFill>
                  <a:srgbClr val="C00000"/>
                </a:solidFill>
              </a:rPr>
              <a:t>simulate</a:t>
            </a:r>
            <a:r>
              <a:rPr>
                <a:solidFill>
                  <a:srgbClr val="C00000"/>
                </a:solidFill>
              </a:rPr>
              <a:t> </a:t>
            </a:r>
            <a:r>
              <a:t>it. (1956)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"/>
          <p:cNvSpPr/>
          <p:nvPr/>
        </p:nvSpPr>
        <p:spPr>
          <a:xfrm>
            <a:off x="-8467" y="1127621"/>
            <a:ext cx="12208934" cy="4602758"/>
          </a:xfrm>
          <a:prstGeom prst="rect">
            <a:avLst/>
          </a:prstGeom>
          <a:solidFill>
            <a:srgbClr val="000000">
              <a:alpha val="80565"/>
            </a:srgbClr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" y="1192511"/>
            <a:ext cx="3734582" cy="44729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116" y="1192511"/>
            <a:ext cx="4645568" cy="44729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520" y="1192511"/>
            <a:ext cx="3903438" cy="44729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4" name="•People or Machine?        •Imitation Game"/>
          <p:cNvSpPr txBox="1"/>
          <p:nvPr/>
        </p:nvSpPr>
        <p:spPr>
          <a:xfrm>
            <a:off x="3434954" y="5861202"/>
            <a:ext cx="5245892" cy="81178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700"/>
              </a:lnSpc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•</a:t>
            </a:r>
            <a:r>
              <a:t>People or Machine? </a:t>
            </a:r>
            <a:r>
              <a:rPr>
                <a:latin typeface="Times"/>
                <a:ea typeface="Times"/>
                <a:cs typeface="Times"/>
                <a:sym typeface="Times"/>
              </a:rPr>
              <a:t>       </a:t>
            </a:r>
            <a:r>
              <a: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•</a:t>
            </a:r>
            <a:r>
              <a:t>Imitation Game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5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defTabSz="777240">
              <a:lnSpc>
                <a:spcPct val="90000"/>
              </a:lnSpc>
              <a:defRPr sz="3060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Intelligence? 图灵测试</a:t>
            </a:r>
            <a:r>
              <a:rPr sz="1020">
                <a:latin typeface="Times"/>
                <a:ea typeface="Times"/>
                <a:cs typeface="Times"/>
                <a:sym typeface="Times"/>
              </a:rPr>
              <a:t> 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defTabSz="905510">
              <a:lnSpc>
                <a:spcPct val="90000"/>
              </a:lnSpc>
              <a:defRPr sz="3565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什么是人工智能 </a:t>
            </a:r>
          </a:p>
        </p:txBody>
      </p:sp>
      <p:sp>
        <p:nvSpPr>
          <p:cNvPr id="158" name="内容占位符 7"/>
          <p:cNvSpPr txBox="1"/>
          <p:nvPr>
            <p:ph type="body" sz="quarter" idx="1"/>
          </p:nvPr>
        </p:nvSpPr>
        <p:spPr>
          <a:xfrm>
            <a:off x="914569" y="1050676"/>
            <a:ext cx="3024553" cy="49493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t>一种比较认可的定义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r>
              <a:t> </a:t>
            </a:r>
          </a:p>
        </p:txBody>
      </p:sp>
      <p:sp>
        <p:nvSpPr>
          <p:cNvPr id="159" name="线条"/>
          <p:cNvSpPr/>
          <p:nvPr/>
        </p:nvSpPr>
        <p:spPr>
          <a:xfrm flipV="1">
            <a:off x="6038916" y="1753492"/>
            <a:ext cx="1" cy="372457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160" name="线条"/>
          <p:cNvSpPr/>
          <p:nvPr/>
        </p:nvSpPr>
        <p:spPr>
          <a:xfrm>
            <a:off x="2297365" y="3615777"/>
            <a:ext cx="7483103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161" name="三角形"/>
          <p:cNvSpPr/>
          <p:nvPr/>
        </p:nvSpPr>
        <p:spPr>
          <a:xfrm>
            <a:off x="5993217" y="1742033"/>
            <a:ext cx="91398" cy="9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F71B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62" name="三角形"/>
          <p:cNvSpPr/>
          <p:nvPr/>
        </p:nvSpPr>
        <p:spPr>
          <a:xfrm rot="10800000">
            <a:off x="5993217" y="5471599"/>
            <a:ext cx="91398" cy="9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F71B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63" name="三角形"/>
          <p:cNvSpPr/>
          <p:nvPr/>
        </p:nvSpPr>
        <p:spPr>
          <a:xfrm rot="16200000">
            <a:off x="2274854" y="3570078"/>
            <a:ext cx="91398" cy="9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F71B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64" name="三角形"/>
          <p:cNvSpPr/>
          <p:nvPr/>
        </p:nvSpPr>
        <p:spPr>
          <a:xfrm rot="5400000">
            <a:off x="9777817" y="3570078"/>
            <a:ext cx="91398" cy="9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F71B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65" name="理性的…"/>
          <p:cNvSpPr txBox="1"/>
          <p:nvPr/>
        </p:nvSpPr>
        <p:spPr>
          <a:xfrm>
            <a:off x="5684713" y="1236714"/>
            <a:ext cx="708407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18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理性的 </a:t>
            </a:r>
          </a:p>
          <a:p>
            <a:pPr defTabSz="457200">
              <a:lnSpc>
                <a:spcPts val="18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Rational</a:t>
            </a:r>
          </a:p>
        </p:txBody>
      </p:sp>
      <p:sp>
        <p:nvSpPr>
          <p:cNvPr id="166" name="像人一样的…"/>
          <p:cNvSpPr txBox="1"/>
          <p:nvPr/>
        </p:nvSpPr>
        <p:spPr>
          <a:xfrm>
            <a:off x="5589092" y="5491496"/>
            <a:ext cx="1013816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4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像人一样的</a:t>
            </a:r>
          </a:p>
          <a:p>
            <a:pPr defTabSz="457200">
              <a:lnSpc>
                <a:spcPts val="24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Like humans</a:t>
            </a:r>
          </a:p>
        </p:txBody>
      </p:sp>
      <p:sp>
        <p:nvSpPr>
          <p:cNvPr id="167" name="行为…"/>
          <p:cNvSpPr txBox="1"/>
          <p:nvPr/>
        </p:nvSpPr>
        <p:spPr>
          <a:xfrm>
            <a:off x="1542330" y="3354157"/>
            <a:ext cx="562103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3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行为 </a:t>
            </a:r>
          </a:p>
          <a:p>
            <a:pPr defTabSz="457200">
              <a:lnSpc>
                <a:spcPts val="23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Action</a:t>
            </a:r>
          </a:p>
        </p:txBody>
      </p:sp>
      <p:sp>
        <p:nvSpPr>
          <p:cNvPr id="168" name="思维…"/>
          <p:cNvSpPr txBox="1"/>
          <p:nvPr/>
        </p:nvSpPr>
        <p:spPr>
          <a:xfrm>
            <a:off x="10051330" y="3354157"/>
            <a:ext cx="462433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4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思维 </a:t>
            </a:r>
          </a:p>
          <a:p>
            <a:pPr defTabSz="457200">
              <a:lnSpc>
                <a:spcPts val="2400"/>
              </a:lnSpc>
              <a:defRPr sz="1200">
                <a:solidFill>
                  <a:srgbClr val="4F71B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Mind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80" y="1589473"/>
            <a:ext cx="1511301" cy="850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820" y="2505108"/>
            <a:ext cx="1517822" cy="923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664" y="2541604"/>
            <a:ext cx="1517822" cy="850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174" y="1481523"/>
            <a:ext cx="1066801" cy="1066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3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380" y="3744877"/>
            <a:ext cx="1511301" cy="8775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4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380" y="4759375"/>
            <a:ext cx="1511301" cy="825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870" y="4149099"/>
            <a:ext cx="1571223" cy="11075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0106" y="4190286"/>
            <a:ext cx="1501137" cy="11015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9016" y="4277512"/>
            <a:ext cx="1663701" cy="927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9740" y="1612545"/>
            <a:ext cx="1219201" cy="723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5346" y="2503257"/>
            <a:ext cx="1247988" cy="850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4407" y="2501176"/>
            <a:ext cx="1206501" cy="850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1" name="图像" descr="图像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84407" y="1589777"/>
            <a:ext cx="1206501" cy="7708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36374" y="1587145"/>
            <a:ext cx="1235554" cy="850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3" name="图像" descr="图像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1981" y="2609750"/>
            <a:ext cx="1322161" cy="673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4" name="打开大众点评，拨打海底捞客服电话，以用餐者的身份进行咨询"/>
          <p:cNvSpPr txBox="1"/>
          <p:nvPr/>
        </p:nvSpPr>
        <p:spPr>
          <a:xfrm>
            <a:off x="921596" y="6013277"/>
            <a:ext cx="5702708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lnSpc>
                <a:spcPts val="4600"/>
              </a:lnSpc>
              <a:defRPr sz="16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打开大众点评，拨打海底捞客服电话，以用餐者的身份进行咨询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3095</Words>
  <Application>WPS 演示</Application>
  <PresentationFormat/>
  <Paragraphs>331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Arial</vt:lpstr>
      <vt:lpstr>宋体</vt:lpstr>
      <vt:lpstr>Wingdings</vt:lpstr>
      <vt:lpstr>等线</vt:lpstr>
      <vt:lpstr>等线 Light</vt:lpstr>
      <vt:lpstr>Arial</vt:lpstr>
      <vt:lpstr>Alibaba-PuHuiTi-H</vt:lpstr>
      <vt:lpstr>Segoe Print</vt:lpstr>
      <vt:lpstr>Times</vt:lpstr>
      <vt:lpstr>Helvetica</vt:lpstr>
      <vt:lpstr>Alibaba PuHuiTi</vt:lpstr>
      <vt:lpstr>Times New Roman</vt:lpstr>
      <vt:lpstr>微软雅黑</vt:lpstr>
      <vt:lpstr>Arial Unicode MS</vt:lpstr>
      <vt:lpstr>Songti SC Regular</vt:lpstr>
      <vt:lpstr>Office 主题​​</vt:lpstr>
      <vt:lpstr>人工智能导论 </vt:lpstr>
      <vt:lpstr>PowerPoint 演示文稿</vt:lpstr>
      <vt:lpstr>什么是人工智能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现代人工智能的演化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人工智能的极限和未来 </vt:lpstr>
      <vt:lpstr>PowerPoint 演示文稿</vt:lpstr>
      <vt:lpstr>PowerPoint 演示文稿</vt:lpstr>
      <vt:lpstr>人工智能和其他领域的关系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为什么Python是现代人工智能使用最多的语言 </vt:lpstr>
      <vt:lpstr>PowerPoint 演示文稿</vt:lpstr>
      <vt:lpstr>人工智能的学习建议 </vt:lpstr>
      <vt:lpstr>PowerPoint 演示文稿</vt:lpstr>
      <vt:lpstr>就业指导和职业路径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•第 2 节课：人工智能核心思维方法及编程实现 I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人工智能导论 </dc:title>
  <dc:creator/>
  <cp:lastModifiedBy>Admin</cp:lastModifiedBy>
  <cp:revision>1</cp:revision>
  <dcterms:created xsi:type="dcterms:W3CDTF">2020-03-25T01:52:03Z</dcterms:created>
  <dcterms:modified xsi:type="dcterms:W3CDTF">2020-03-25T01:52:03Z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